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7"/>
  </p:notesMasterIdLst>
  <p:handoutMasterIdLst>
    <p:handoutMasterId r:id="rId48"/>
  </p:handoutMasterIdLst>
  <p:sldIdLst>
    <p:sldId id="340" r:id="rId2"/>
    <p:sldId id="328" r:id="rId3"/>
    <p:sldId id="359" r:id="rId4"/>
    <p:sldId id="342" r:id="rId5"/>
    <p:sldId id="401" r:id="rId6"/>
    <p:sldId id="343" r:id="rId7"/>
    <p:sldId id="400" r:id="rId8"/>
    <p:sldId id="344" r:id="rId9"/>
    <p:sldId id="345" r:id="rId10"/>
    <p:sldId id="346" r:id="rId11"/>
    <p:sldId id="347" r:id="rId12"/>
    <p:sldId id="348" r:id="rId13"/>
    <p:sldId id="350" r:id="rId14"/>
    <p:sldId id="353" r:id="rId15"/>
    <p:sldId id="355" r:id="rId16"/>
    <p:sldId id="357" r:id="rId17"/>
    <p:sldId id="356" r:id="rId18"/>
    <p:sldId id="358" r:id="rId19"/>
    <p:sldId id="360" r:id="rId20"/>
    <p:sldId id="363" r:id="rId21"/>
    <p:sldId id="362" r:id="rId22"/>
    <p:sldId id="364" r:id="rId23"/>
    <p:sldId id="371" r:id="rId24"/>
    <p:sldId id="372" r:id="rId25"/>
    <p:sldId id="373" r:id="rId26"/>
    <p:sldId id="402" r:id="rId27"/>
    <p:sldId id="377" r:id="rId28"/>
    <p:sldId id="378" r:id="rId29"/>
    <p:sldId id="379" r:id="rId30"/>
    <p:sldId id="398" r:id="rId31"/>
    <p:sldId id="381" r:id="rId32"/>
    <p:sldId id="382" r:id="rId33"/>
    <p:sldId id="383" r:id="rId34"/>
    <p:sldId id="388" r:id="rId35"/>
    <p:sldId id="385" r:id="rId36"/>
    <p:sldId id="386" r:id="rId37"/>
    <p:sldId id="389" r:id="rId38"/>
    <p:sldId id="390" r:id="rId39"/>
    <p:sldId id="391" r:id="rId40"/>
    <p:sldId id="392" r:id="rId41"/>
    <p:sldId id="393" r:id="rId42"/>
    <p:sldId id="395" r:id="rId43"/>
    <p:sldId id="396" r:id="rId44"/>
    <p:sldId id="399" r:id="rId45"/>
    <p:sldId id="397" r:id="rId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o" initials="I" lastIdx="1" clrIdx="0">
    <p:extLst>
      <p:ext uri="{19B8F6BF-5375-455C-9EA6-DF929625EA0E}">
        <p15:presenceInfo xmlns:p15="http://schemas.microsoft.com/office/powerpoint/2012/main" userId="INo" providerId="None"/>
      </p:ext>
    </p:extLst>
  </p:cmAuthor>
  <p:cmAuthor id="2" name="INo Liao" initials="IL" lastIdx="4" clrIdx="1">
    <p:extLst>
      <p:ext uri="{19B8F6BF-5375-455C-9EA6-DF929625EA0E}">
        <p15:presenceInfo xmlns:p15="http://schemas.microsoft.com/office/powerpoint/2012/main" userId="906ab1666d5080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86728" autoAdjust="0"/>
  </p:normalViewPr>
  <p:slideViewPr>
    <p:cSldViewPr>
      <p:cViewPr varScale="1">
        <p:scale>
          <a:sx n="88" d="100"/>
          <a:sy n="88" d="100"/>
        </p:scale>
        <p:origin x="64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FBCA8-D993-490D-A00C-A8CBD51DDCDA}" type="datetimeFigureOut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9EC0B-31C7-49AC-958B-4531461CF7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419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EBDB9-6BDD-434E-927A-7C8B51DBB900}" type="datetimeFigureOut">
              <a:rPr lang="zh-TW" altLang="en-US" smtClean="0"/>
              <a:pPr/>
              <a:t>2014/9/17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584ED-D780-432F-A1AA-A4693D30B87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754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81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180 Mbps is measured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495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592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why the amplitudes are different for different frequency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8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366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Conventional</a:t>
            </a:r>
            <a:r>
              <a:rPr lang="en-US" altLang="zh-TW" baseline="0" dirty="0" smtClean="0"/>
              <a:t>: Vin must be larger than </a:t>
            </a:r>
            <a:r>
              <a:rPr lang="en-US" altLang="zh-TW" baseline="0" dirty="0" err="1" smtClean="0"/>
              <a:t>Vth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ITC: Startup problem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Active diode: High speed problem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Inductor peaked: No in-phase is introduced and series LC-resonant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16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IGR evolution process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Emphasize</a:t>
            </a:r>
            <a:r>
              <a:rPr lang="en-US" altLang="zh-TW" baseline="0" dirty="0" smtClean="0"/>
              <a:t> that even if there is no ITC, IGR can still reduce </a:t>
            </a:r>
            <a:r>
              <a:rPr lang="en-US" altLang="zh-TW" baseline="0" dirty="0" err="1" smtClean="0"/>
              <a:t>Vth</a:t>
            </a:r>
            <a:r>
              <a:rPr lang="en-US" altLang="zh-TW" baseline="0" dirty="0" smtClean="0"/>
              <a:t> to </a:t>
            </a:r>
            <a:r>
              <a:rPr lang="en-US" altLang="zh-TW" baseline="0" dirty="0" err="1" smtClean="0"/>
              <a:t>Vth</a:t>
            </a:r>
            <a:r>
              <a:rPr lang="en-US" altLang="zh-TW" baseline="0" dirty="0" smtClean="0"/>
              <a:t>/Av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340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811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395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Explain why</a:t>
            </a:r>
            <a:r>
              <a:rPr lang="en-US" altLang="zh-TW" baseline="0" dirty="0" smtClean="0"/>
              <a:t> 3-stage IITC is the best in this design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05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sz="1200" dirty="0" smtClean="0"/>
              <a:t>Introduce RFID system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Application limitation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Operation</a:t>
            </a:r>
            <a:r>
              <a:rPr lang="en-US" altLang="zh-TW" baseline="0" dirty="0" smtClean="0"/>
              <a:t> of the tag (data and energy)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618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415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Explain</a:t>
            </a:r>
            <a:r>
              <a:rPr lang="en-US" altLang="zh-TW" baseline="0" dirty="0" smtClean="0"/>
              <a:t> the bandwidth of 52-62 GHz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Describe that ±4 degrees is alright due to a larger voltage 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871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Small reverse current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484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Large leakage current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997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There</a:t>
            </a:r>
            <a:r>
              <a:rPr lang="en-US" altLang="zh-TW" baseline="0" dirty="0" smtClean="0"/>
              <a:t> is still a big margin to improve the proposed IGR by enlarging IGR’s input impedance (Zin1)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605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Either IITC only</a:t>
            </a:r>
            <a:r>
              <a:rPr lang="en-US" altLang="zh-TW" baseline="0" dirty="0" smtClean="0"/>
              <a:t> or IPVM only overwhelms the conventional rectifier in the same number of stages.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IPVM only performs well in the low input power region. IPVM only is better than IITC+IPVM because IITC has the startup issue.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ITC only performs well in the high input power region.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There is still room to improve if the loss of IPVM can be reduced and Zin1 can be increased.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702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435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why the frequency is shifted to 53 GHz</a:t>
            </a:r>
          </a:p>
          <a:p>
            <a:pPr marL="228600" indent="-228600">
              <a:buAutoNum type="arabicPeriod"/>
            </a:pPr>
            <a:r>
              <a:rPr lang="en-US" altLang="zh-TW" baseline="0" dirty="0" err="1" smtClean="0"/>
              <a:t>MoM</a:t>
            </a:r>
            <a:r>
              <a:rPr lang="en-US" altLang="zh-TW" baseline="0" dirty="0" smtClean="0"/>
              <a:t> capacitors are not EM simulated (Parasitic itself and wiring parasitic)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481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968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46-56 GHz is the 3 dB bandwidth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770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Introduce all circuit blocks and their functions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Do not emphasize rectifier by now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674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why the sensitivity drops as the load become smaller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85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165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that how to calculate the optimal load (</a:t>
            </a:r>
            <a:r>
              <a:rPr lang="en-US" altLang="zh-TW" baseline="0" dirty="0" err="1" smtClean="0"/>
              <a:t>V</a:t>
            </a:r>
            <a:r>
              <a:rPr lang="en-US" altLang="zh-TW" baseline="-25000" dirty="0" err="1" smtClean="0"/>
              <a:t>out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I</a:t>
            </a:r>
            <a:r>
              <a:rPr lang="en-US" altLang="zh-TW" baseline="-25000" dirty="0" err="1" smtClean="0"/>
              <a:t>measured</a:t>
            </a:r>
            <a:r>
              <a:rPr lang="en-US" altLang="zh-TW" baseline="0" dirty="0" smtClean="0"/>
              <a:t>). In the design, 10 </a:t>
            </a:r>
            <a:r>
              <a:rPr lang="en-US" altLang="zh-TW" baseline="0" dirty="0" err="1" smtClean="0"/>
              <a:t>kOhm</a:t>
            </a:r>
            <a:r>
              <a:rPr lang="en-US" altLang="zh-TW" baseline="0" dirty="0" smtClean="0"/>
              <a:t> is the optimal resistive load.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In practical RFID design, the optimal load is not what we need. We prefer a lower current consumption (larger resistive load).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889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Connect the result to the RFID tag design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087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Connect the result to the RFID tag design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674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16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Antenna: On-chip or Off-chip are all possible as long as the size is small enough (Off-chip increases the cost)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Improve IGR: Increase number of stages, </a:t>
            </a:r>
            <a:r>
              <a:rPr lang="en-US" altLang="zh-TW" baseline="0" dirty="0" err="1" smtClean="0"/>
              <a:t>Zin</a:t>
            </a:r>
            <a:r>
              <a:rPr lang="en-US" altLang="zh-TW" baseline="0" dirty="0" smtClean="0"/>
              <a:t> of IPVM, and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7878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Antenna: On-chip or Off-chip are all possible as long as the size is small enough (Off-chip increases the cost)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Improve IGR: Increase number of stages, </a:t>
            </a:r>
            <a:r>
              <a:rPr lang="en-US" altLang="zh-TW" baseline="0" dirty="0" err="1" smtClean="0"/>
              <a:t>Zin</a:t>
            </a:r>
            <a:r>
              <a:rPr lang="en-US" altLang="zh-TW" baseline="0" dirty="0" smtClean="0"/>
              <a:t> of IPVM, and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70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927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Emphasize the critical block: Rectifier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60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Introduce the operating principle of PMU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Introduce Power-On-Reset (POR) signal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Design concern: Low power consumption and high RF-to-dc sensitivity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164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Explain POR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Voltage sensor monitors VDD by creating </a:t>
            </a:r>
            <a:r>
              <a:rPr lang="en-US" altLang="zh-TW" baseline="0" dirty="0" err="1" smtClean="0"/>
              <a:t>Vref</a:t>
            </a:r>
            <a:r>
              <a:rPr lang="en-US" altLang="zh-TW" baseline="0" dirty="0" smtClean="0"/>
              <a:t> and </a:t>
            </a:r>
            <a:r>
              <a:rPr lang="en-US" altLang="zh-TW" baseline="0" dirty="0" err="1" smtClean="0"/>
              <a:t>Vcomp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74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baseline="0" dirty="0" smtClean="0"/>
              <a:t>Introduce the operating principle of the receiver</a:t>
            </a:r>
          </a:p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49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baseline="0" dirty="0" smtClean="0"/>
              <a:t>Introduce the operating principle of the transmitter</a:t>
            </a:r>
          </a:p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352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84ED-D780-432F-A1AA-A4693D30B872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64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E856DF17-5704-4F3D-B266-01598CBD10D9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7BFD-FADB-47C6-9AD4-D507D7EB17FA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3FDE2-A328-454E-9591-F38DEC9B3ADA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01F0C-6D56-45BA-8DE3-52329DABA48D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265E5BB-967B-4705-B9EC-82207EA1DD15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FAE5-65A5-479E-8AD7-159EA8E8C840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B46-8E2D-44D3-99DE-C018DA360BF6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E995-6B17-4CCE-B50B-DFC526249FE0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D945-FE6A-4A4E-867D-3EB9FDD03C9C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F10-DEED-4C8C-A72C-BCE8371593EC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6EC1B-1408-4521-A69C-37869A946AA0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B044188-EFB2-472B-83F1-6D60EDA89828}" type="datetime1">
              <a:rPr lang="zh-TW" altLang="en-US" smtClean="0"/>
              <a:t>2014/9/17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I-No Liao</a:t>
            </a:r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8" name="直線接點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53716" y="1268760"/>
            <a:ext cx="8360085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600" b="1" dirty="0">
                <a:latin typeface="+mn-lt"/>
              </a:rPr>
              <a:t>A Millimeter-Wave RFID Passive Tag IC Using In-Phase Gate-Boosting Rectifier</a:t>
            </a:r>
            <a:endParaRPr lang="en-US" altLang="zh-TW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3716" y="4686816"/>
            <a:ext cx="312617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</a:pP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Speaker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I-No Liao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53716" y="5210036"/>
            <a:ext cx="40759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</a:pP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Advisor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Dr. Yu-Jiu Wang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CC2B6BE-14E3-4FCB-A0B6-C80042ED2E10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358876" y="332656"/>
            <a:ext cx="8354925" cy="675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Topic:</a:t>
            </a:r>
          </a:p>
        </p:txBody>
      </p:sp>
    </p:spTree>
    <p:extLst>
      <p:ext uri="{BB962C8B-B14F-4D97-AF65-F5344CB8AC3E}">
        <p14:creationId xmlns:p14="http://schemas.microsoft.com/office/powerpoint/2010/main" val="3769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4" y="4006380"/>
            <a:ext cx="6784728" cy="23029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Power Management Unit 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Manage the power supply of other working units by generating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Power-On-Reset </a:t>
            </a:r>
            <a:r>
              <a:rPr lang="en-US" altLang="zh-TW" sz="2100" dirty="0" smtClean="0">
                <a:solidFill>
                  <a:schemeClr val="tx1"/>
                </a:solidFill>
              </a:rPr>
              <a:t>(POR)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 </a:t>
            </a:r>
            <a:r>
              <a:rPr lang="en-US" altLang="zh-TW" sz="2100" dirty="0" smtClean="0">
                <a:solidFill>
                  <a:schemeClr val="tx1"/>
                </a:solidFill>
              </a:rPr>
              <a:t>signal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PMU works through all four workin</a:t>
            </a:r>
            <a:r>
              <a:rPr lang="en-US" altLang="zh-TW" sz="2400" b="1" dirty="0" smtClean="0"/>
              <a:t>g phases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PMU must consume little power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Rectifier must have high RF-to-dc sensitivity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PMU block diagram</a:t>
            </a:r>
          </a:p>
        </p:txBody>
      </p:sp>
    </p:spTree>
    <p:extLst>
      <p:ext uri="{BB962C8B-B14F-4D97-AF65-F5344CB8AC3E}">
        <p14:creationId xmlns:p14="http://schemas.microsoft.com/office/powerpoint/2010/main" val="7886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9" y="1647218"/>
            <a:ext cx="6742263" cy="47091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POR signal simulation</a:t>
            </a:r>
            <a:endParaRPr lang="en-US" altLang="zh-TW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5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60 GHz receiver using PWM demodulator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Demodulate PWM signal into digital data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Work in the 2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nd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 –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Downlink</a:t>
            </a:r>
            <a:r>
              <a:rPr lang="en-US" altLang="zh-TW" sz="2100" dirty="0" smtClean="0">
                <a:solidFill>
                  <a:schemeClr val="tx1"/>
                </a:solidFill>
              </a:rPr>
              <a:t> mode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Receiver block diagram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Detect 200 MHz envelope of the 60 GHz PWM signal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Amplified the demodulated signal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After integration, the digital data are received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21088"/>
            <a:ext cx="822347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24 GHz FSK transmitter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Modulate digital data using Frequency Shift Keying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Work in the 4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th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 –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Uplink</a:t>
            </a:r>
            <a:r>
              <a:rPr lang="en-US" altLang="zh-TW" sz="2100" dirty="0" smtClean="0">
                <a:solidFill>
                  <a:schemeClr val="tx1"/>
                </a:solidFill>
              </a:rPr>
              <a:t> mode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Transmitter block diagram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Frequency of VCO is controlled by digital data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Antenna driver amplifies the signal power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FSK signal is radiated by the antenna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20" y="4149080"/>
            <a:ext cx="7397488" cy="20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3528392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RFID chip micrograph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All the pads are for measurement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In the final tag IC, there will be no pads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On-chip capacitor</a:t>
                </a:r>
              </a:p>
              <a:p>
                <a:pPr lvl="2"/>
                <a:r>
                  <a:rPr lang="en-US" altLang="zh-TW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800" dirty="0" err="1" smtClean="0">
                    <a:solidFill>
                      <a:schemeClr val="tx1"/>
                    </a:solidFill>
                  </a:rPr>
                  <a:t>MoM</a:t>
                </a:r>
                <a:r>
                  <a:rPr lang="en-US" altLang="zh-TW" sz="1800" dirty="0" smtClean="0">
                    <a:solidFill>
                      <a:schemeClr val="tx1"/>
                    </a:solidFill>
                  </a:rPr>
                  <a:t> + </a:t>
                </a:r>
                <a:r>
                  <a:rPr lang="en-US" altLang="zh-TW" sz="1800" dirty="0" err="1" smtClean="0">
                    <a:solidFill>
                      <a:schemeClr val="tx1"/>
                    </a:solidFill>
                  </a:rPr>
                  <a:t>MiM</a:t>
                </a:r>
                <a:r>
                  <a:rPr lang="en-US" altLang="zh-TW" sz="1800" dirty="0" smtClean="0">
                    <a:solidFill>
                      <a:schemeClr val="tx1"/>
                    </a:solidFill>
                  </a:rPr>
                  <a:t> capacitors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The total on-chip capacitance is </a:t>
                </a:r>
                <a14:m>
                  <m:oMath xmlns:m="http://schemas.openxmlformats.org/officeDocument/2006/math">
                    <m:r>
                      <a:rPr lang="en-US" altLang="zh-TW" sz="2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610 </m:t>
                    </m:r>
                    <m:r>
                      <a:rPr lang="en-US" altLang="zh-TW" sz="2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Antenna and on-chip capacitor occupy most of layout area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3528392" cy="5328592"/>
              </a:xfrm>
              <a:blipFill rotWithShape="0">
                <a:blip r:embed="rId3"/>
                <a:stretch>
                  <a:fillRect l="-1209" t="-915" r="-10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72480"/>
            <a:ext cx="4996345" cy="50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Receiver measurement setup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5" y="1686197"/>
            <a:ext cx="8223109" cy="46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Measured digital data after demodulation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5" y="1725786"/>
            <a:ext cx="6562439" cy="45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Transmitter measurement setup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Down-conversion is required due to the oscilloscope limit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3" y="2325796"/>
            <a:ext cx="8424522" cy="34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Measured FSK signal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2" y="1688327"/>
            <a:ext cx="6677200" cy="46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7786120" y="6356350"/>
            <a:ext cx="1034352" cy="365760"/>
          </a:xfrm>
        </p:spPr>
        <p:txBody>
          <a:bodyPr/>
          <a:lstStyle/>
          <a:p>
            <a:fld id="{68A4679D-EDAA-4282-A172-ECD9BED52F6E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9176" y="2636912"/>
            <a:ext cx="8144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A Millimeter-Wave In-Phase </a:t>
            </a:r>
          </a:p>
          <a:p>
            <a:pPr algn="ctr"/>
            <a:r>
              <a:rPr lang="en-US" altLang="zh-TW" sz="4000" b="1" dirty="0" smtClean="0"/>
              <a:t>Gate-Boosting Rectifier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5235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Outline</a:t>
            </a:r>
            <a:endParaRPr lang="zh-TW" alt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Introduction</a:t>
            </a:r>
          </a:p>
          <a:p>
            <a:r>
              <a:rPr lang="en-US" altLang="zh-TW" sz="2400" b="1" dirty="0" smtClean="0"/>
              <a:t>A Millimeter-Wave RFID Tag IC</a:t>
            </a:r>
          </a:p>
          <a:p>
            <a:r>
              <a:rPr lang="en-US" altLang="zh-TW" sz="2400" b="1" dirty="0" smtClean="0"/>
              <a:t>A </a:t>
            </a:r>
            <a:r>
              <a:rPr lang="en-US" altLang="zh-TW" sz="2400" b="1" dirty="0"/>
              <a:t>Millimeter-Wave In-Phase Gate-Boosting </a:t>
            </a:r>
            <a:r>
              <a:rPr lang="en-US" altLang="zh-TW" sz="2400" b="1" dirty="0" smtClean="0"/>
              <a:t>Rectifier</a:t>
            </a:r>
          </a:p>
          <a:p>
            <a:r>
              <a:rPr lang="en-US" altLang="zh-TW" sz="2400" b="1" dirty="0" smtClean="0"/>
              <a:t>Conclusion and Future Works</a:t>
            </a:r>
            <a:endParaRPr lang="en-US" altLang="zh-TW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197917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Basic Dickson’s rectifier architecture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Charges are pumped stage by stage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11" y="2276872"/>
            <a:ext cx="6654665" cy="37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76" y="3212976"/>
            <a:ext cx="4294632" cy="295351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Circuit techniques used in current rectifier designs</a:t>
                </a:r>
                <a:endParaRPr lang="en-US" altLang="zh-TW" sz="2400" b="1" i="1" u="sng" dirty="0" smtClean="0"/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Conventional transistor diode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altLang="zh-TW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zh-TW" sz="1800" b="0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b>
                    </m:sSub>
                  </m:oMath>
                </a14:m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Internal Threshold-voltage Cancellation (ITC)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altLang="zh-TW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/>
                                  </a:rPr>
                                  <m:t>𝑡h</m:t>
                                </m:r>
                              </m:sub>
                            </m:s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𝐼𝑇𝐶</m:t>
                            </m:r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𝑏𝑖𝑎𝑠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Active diode</a:t>
                </a:r>
              </a:p>
              <a:p>
                <a:pPr lvl="2"/>
                <a:r>
                  <a:rPr lang="en-US" altLang="zh-TW" sz="1800" dirty="0" smtClean="0">
                    <a:solidFill>
                      <a:schemeClr val="tx1"/>
                    </a:solidFill>
                  </a:rPr>
                  <a:t>Forward: Fully turned on</a:t>
                </a:r>
              </a:p>
              <a:p>
                <a:pPr lvl="2"/>
                <a:r>
                  <a:rPr lang="en-US" altLang="zh-TW" sz="1800" dirty="0" smtClean="0">
                    <a:solidFill>
                      <a:schemeClr val="tx1"/>
                    </a:solidFill>
                  </a:rPr>
                  <a:t>Reverse: Deeply cut off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Inductor peaked diode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b>
                    </m:sSub>
                  </m:oMath>
                </a14:m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 are not </a:t>
                </a:r>
                <a:r>
                  <a:rPr lang="en-US" altLang="zh-TW" sz="1800" i="1" dirty="0" smtClean="0"/>
                  <a:t>in-phase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 is low due to series </a:t>
                </a:r>
              </a:p>
              <a:p>
                <a:pPr marL="594360" lvl="2" indent="0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 LC-resonant circuit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39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4298046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IGR concept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Amplify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swing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in a passive manner</a:t>
                </a: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Create </a:t>
                </a:r>
                <a:r>
                  <a:rPr lang="en-US" altLang="zh-TW" sz="2100" i="1" dirty="0" smtClean="0">
                    <a:solidFill>
                      <a:schemeClr val="tx1"/>
                    </a:solidFill>
                  </a:rPr>
                  <a:t>in-phase</a:t>
                </a:r>
                <a:r>
                  <a:rPr lang="en-US" altLang="zh-TW" sz="2100" dirty="0" smtClean="0">
                    <a:solidFill>
                      <a:schemeClr val="tx1"/>
                    </a:solidFill>
                  </a:rPr>
                  <a:t> condition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sz="2400" b="1" dirty="0" smtClean="0"/>
                  <a:t>In multiple-stage IGR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Use </a:t>
                </a:r>
                <a:r>
                  <a:rPr lang="en-US" altLang="zh-TW" sz="2100" i="1" dirty="0" smtClean="0">
                    <a:solidFill>
                      <a:schemeClr val="tx1"/>
                    </a:solidFill>
                  </a:rPr>
                  <a:t>Interleaved ITC </a:t>
                </a:r>
                <a:r>
                  <a:rPr lang="en-US" altLang="zh-TW" sz="2100" dirty="0" smtClean="0">
                    <a:solidFill>
                      <a:schemeClr val="tx1"/>
                    </a:solidFill>
                  </a:rPr>
                  <a:t>(IITC) to reduce threshold voltage</a:t>
                </a:r>
              </a:p>
              <a:p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The resulted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𝑶𝑽</m:t>
                        </m:r>
                      </m:sub>
                    </m:sSub>
                  </m:oMath>
                </a14:m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 using IGR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𝑡h</m:t>
                                </m:r>
                              </m:sub>
                            </m:s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𝐼𝑇𝐶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𝑏𝑖𝑎𝑠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1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altLang="zh-TW" sz="2100" b="0" dirty="0" smtClean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d>
                      <m:d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𝐼𝑇𝐶</m:t>
                                </m:r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𝑏𝑖𝑎𝑠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TW" sz="2100" i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4298046" cy="5328592"/>
              </a:xfrm>
              <a:blipFill rotWithShape="0">
                <a:blip r:embed="rId3"/>
                <a:stretch>
                  <a:fillRect l="-993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44" y="1473444"/>
            <a:ext cx="4125335" cy="47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0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</a:rPr>
              <a:t>Conventional ITC connection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9" y="1683176"/>
            <a:ext cx="7234870" cy="44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</a:rPr>
              <a:t>The proposed Interleaved ITC (IITC)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8" y="1683787"/>
            <a:ext cx="7232904" cy="449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3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72" y="1629901"/>
            <a:ext cx="6766344" cy="47264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IITC and conventional ITC comparison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7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IGR block </a:t>
                </a:r>
                <a:r>
                  <a:rPr lang="en-US" altLang="zh-TW" sz="2400" b="1" dirty="0" smtClean="0"/>
                  <a:t>diagram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altLang="zh-TW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sz="2100" dirty="0" smtClean="0">
                    <a:solidFill>
                      <a:schemeClr val="tx1"/>
                    </a:solidFill>
                  </a:rPr>
                  <a:t>To ensure a large voltage at the IGR core input terminal,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have to be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3"/>
                <a:stretch>
                  <a:fillRect l="-519" t="-915" r="-16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75" y="2924944"/>
            <a:ext cx="644253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71" y="1966310"/>
            <a:ext cx="6284746" cy="43900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AC simulation result of IPVM </a:t>
                </a:r>
                <a:r>
                  <a:rPr lang="en-US" altLang="zh-TW" sz="24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sz="21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altLang="zh-TW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TW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TW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𝑐𝑜𝑢𝑝𝑙𝑖𝑛𝑔</m:t>
                            </m:r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𝑔𝑎𝑡𝑒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𝑐𝑜𝑢𝑝𝑙𝑖𝑛𝑔</m:t>
                            </m:r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𝑑𝑟𝑎𝑖𝑛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r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2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36" y="2172133"/>
            <a:ext cx="5462728" cy="41842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IGR transient simulation – </a:t>
                </a:r>
                <a:r>
                  <a:rPr lang="en-US" altLang="zh-TW" sz="2400" b="1" i="1" dirty="0" smtClean="0"/>
                  <a:t>In-phase </a:t>
                </a:r>
                <a:r>
                  <a:rPr lang="en-US" altLang="zh-TW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(@ 60 GHz)</a:t>
                </a:r>
                <a:endParaRPr lang="en-US" altLang="zh-TW" sz="2400" b="1" dirty="0" smtClean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e>
                    </m:d>
                    <m:r>
                      <a:rPr lang="en-US" altLang="zh-TW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altLang="zh-TW" sz="2100" dirty="0" smtClean="0">
                    <a:solidFill>
                      <a:schemeClr val="tx1"/>
                    </a:solidFill>
                  </a:rPr>
                  <a:t> </a:t>
                </a:r>
                <a:endParaRPr lang="en-US" altLang="zh-TW" sz="18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36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53" y="2121368"/>
            <a:ext cx="5460893" cy="41879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IGR transient simulation – </a:t>
                </a:r>
                <a:r>
                  <a:rPr lang="en-US" altLang="zh-TW" sz="2400" b="1" i="1" dirty="0" smtClean="0"/>
                  <a:t>Out of phase </a:t>
                </a:r>
                <a:r>
                  <a:rPr lang="en-US" altLang="zh-TW" sz="2400" b="1" dirty="0">
                    <a:solidFill>
                      <a:schemeClr val="bg1">
                        <a:lumMod val="50000"/>
                      </a:schemeClr>
                    </a:solidFill>
                  </a:rPr>
                  <a:t>(@ </a:t>
                </a:r>
                <a:r>
                  <a:rPr lang="en-US" altLang="zh-TW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41 </a:t>
                </a:r>
                <a:r>
                  <a:rPr lang="en-US" altLang="zh-TW" sz="2400" b="1" dirty="0">
                    <a:solidFill>
                      <a:schemeClr val="bg1">
                        <a:lumMod val="50000"/>
                      </a:schemeClr>
                    </a:solidFill>
                  </a:rPr>
                  <a:t>GHz</a:t>
                </a:r>
                <a:r>
                  <a:rPr lang="en-US" altLang="zh-TW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2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140°</m:t>
                        </m:r>
                      </m:e>
                    </m:d>
                    <m:r>
                      <a:rPr lang="en-US" altLang="zh-TW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altLang="zh-TW" sz="2100" dirty="0" smtClean="0">
                  <a:solidFill>
                    <a:schemeClr val="tx1"/>
                  </a:solidFill>
                </a:endParaRPr>
              </a:p>
              <a:p>
                <a:pPr lvl="2"/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8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7786120" y="6356350"/>
            <a:ext cx="1034352" cy="365760"/>
          </a:xfrm>
        </p:spPr>
        <p:txBody>
          <a:bodyPr/>
          <a:lstStyle/>
          <a:p>
            <a:fld id="{68A4679D-EDAA-4282-A172-ECD9BED52F6E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9176" y="2636912"/>
            <a:ext cx="814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Introduction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324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0" y="1630423"/>
            <a:ext cx="6770320" cy="47259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Potentials of the proposed IGR</a:t>
            </a:r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89" y="1628902"/>
            <a:ext cx="6768909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Comparisons among several circuit techniques</a:t>
            </a:r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6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3695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IGR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chip micrograph</a:t>
            </a:r>
          </a:p>
          <a:p>
            <a:pPr lvl="1"/>
            <a:r>
              <a:rPr lang="en-US" altLang="zh-TW" sz="2100" dirty="0">
                <a:solidFill>
                  <a:schemeClr val="tx1"/>
                </a:solidFill>
              </a:rPr>
              <a:t>All the pads are for </a:t>
            </a:r>
            <a:r>
              <a:rPr lang="en-US" altLang="zh-TW" sz="2100" dirty="0" smtClean="0">
                <a:solidFill>
                  <a:schemeClr val="tx1"/>
                </a:solidFill>
              </a:rPr>
              <a:t>measurement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IPVM and Input Matching occupy most of layout area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It will be integrated in RFID tag</a:t>
            </a:r>
            <a:endParaRPr lang="en-US" altLang="zh-TW" sz="21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48" y="1412776"/>
            <a:ext cx="4372752" cy="44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S</a:t>
            </a:r>
            <a:r>
              <a:rPr lang="en-US" altLang="zh-TW" sz="2400" b="1" baseline="-25000" dirty="0" smtClean="0"/>
              <a:t>11</a:t>
            </a:r>
            <a:r>
              <a:rPr lang="en-US" altLang="zh-TW" sz="2400" b="1" dirty="0" smtClean="0"/>
              <a:t> measurement</a:t>
            </a:r>
            <a:endParaRPr lang="en-US" altLang="zh-TW" sz="2100" dirty="0" smtClean="0">
              <a:solidFill>
                <a:schemeClr val="tx1"/>
              </a:solidFill>
            </a:endParaRPr>
          </a:p>
          <a:p>
            <a:pPr lvl="2"/>
            <a:endParaRPr lang="en-US" altLang="zh-TW" sz="1800" dirty="0" smtClean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517"/>
            <a:ext cx="6665249" cy="46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Measurement setup #1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Measure output voltage with various load resistors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This is the conventional rectifier measurement setup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763671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22" y="1631088"/>
            <a:ext cx="6764644" cy="47252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Broadband measurement with open-loaded IGR</a:t>
            </a:r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4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49" y="1628902"/>
            <a:ext cx="6776101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Measured output voltage with various load resistors</a:t>
            </a:r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Measurement setup #2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Connect output to a voltage source and measure the output current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Convenient to find the IGR optimal load resistance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727280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03" y="1628902"/>
            <a:ext cx="6156794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Measured peak output power and efficiency</a:t>
            </a:r>
            <a:endParaRPr lang="en-US" altLang="zh-TW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9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13" y="1633094"/>
            <a:ext cx="6767773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Measured sensitivity </a:t>
                </a:r>
                <a:r>
                  <a:rPr lang="en-US" altLang="zh-TW" sz="2400" dirty="0" smtClean="0"/>
                  <a:t>(Target output voltage </a:t>
                </a:r>
                <a14:m>
                  <m:oMath xmlns:m="http://schemas.openxmlformats.org/officeDocument/2006/math">
                    <m:r>
                      <a:rPr lang="en-US" altLang="zh-TW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1.2 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 smtClean="0"/>
                  <a:t>)</a:t>
                </a:r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4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RFID system includes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Tag, reader, and the application system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Application variety is limited mainly by the size of a tag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This research focuses on designing a small tag</a:t>
            </a:r>
            <a:endParaRPr lang="en-US" altLang="zh-TW" sz="21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94" y="2987384"/>
            <a:ext cx="4791100" cy="32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13" y="1628902"/>
            <a:ext cx="6767773" cy="4727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</a:t>
            </a:r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IGR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 smtClean="0"/>
                  <a:t>Measured charging curve </a:t>
                </a:r>
                <a:r>
                  <a:rPr lang="en-US" altLang="zh-TW" sz="2400" dirty="0" smtClean="0"/>
                  <a:t>(Load is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610 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altLang="zh-TW" sz="2400" dirty="0" smtClean="0"/>
                  <a:t>)</a:t>
                </a:r>
                <a:endParaRPr lang="en-US" altLang="zh-TW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544" y="1268760"/>
                <a:ext cx="8229600" cy="5328592"/>
              </a:xfrm>
              <a:blipFill rotWithShape="0">
                <a:blip r:embed="rId4"/>
                <a:stretch>
                  <a:fillRect l="-519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7786120" y="6356350"/>
            <a:ext cx="1034352" cy="365760"/>
          </a:xfrm>
        </p:spPr>
        <p:txBody>
          <a:bodyPr/>
          <a:lstStyle/>
          <a:p>
            <a:fld id="{68A4679D-EDAA-4282-A172-ECD9BED52F6E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9176" y="2636912"/>
            <a:ext cx="814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Conclusion and Future Works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794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Conclusion and Future Works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Performance summary</a:t>
            </a:r>
            <a:endParaRPr lang="en-US" altLang="zh-TW" sz="18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5289628"/>
                  </p:ext>
                </p:extLst>
              </p:nvPr>
            </p:nvGraphicFramePr>
            <p:xfrm>
              <a:off x="827584" y="1700808"/>
              <a:ext cx="7560840" cy="451713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00200"/>
                    <a:gridCol w="2088232"/>
                    <a:gridCol w="144016"/>
                    <a:gridCol w="1440160"/>
                    <a:gridCol w="141886"/>
                    <a:gridCol w="1946346"/>
                  </a:tblGrid>
                  <a:tr h="3474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zh-TW" sz="1600" dirty="0">
                            <a:effectLst/>
                            <a:latin typeface="Calibri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This Work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 smtClean="0">
                              <a:effectLst/>
                            </a:rPr>
                            <a:t>RFIC 2013 [1]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dirty="0" smtClean="0">
                              <a:effectLst/>
                            </a:rPr>
                            <a:t>JSSC 2010 [2]</a:t>
                          </a:r>
                          <a:endParaRPr lang="zh-TW" altLang="zh-TW" sz="1600" b="1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Technology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65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</a:rPr>
                            <a:t> nm</a:t>
                          </a:r>
                          <a:endParaRPr lang="zh-TW" alt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65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</a:rPr>
                            <a:t> nm</a:t>
                          </a:r>
                          <a:endParaRPr lang="zh-TW" alt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oMath>
                          </a14:m>
                          <a:r>
                            <a:rPr lang="en-US" sz="1600" dirty="0" smtClean="0">
                              <a:effectLst/>
                            </a:rPr>
                            <a:t> nm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Die </a:t>
                          </a:r>
                          <a:r>
                            <a:rPr lang="en-US" sz="1600" dirty="0" smtClean="0">
                              <a:effectLst/>
                            </a:rPr>
                            <a:t>Area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 smtClean="0">
                              <a:effectLst/>
                            </a:rPr>
                            <a:t> </a:t>
                          </a:r>
                          <a:r>
                            <a:rPr lang="en-US" sz="1600" dirty="0">
                              <a:effectLst/>
                            </a:rPr>
                            <a:t>mm</a:t>
                          </a:r>
                          <a:r>
                            <a:rPr lang="en-US" sz="1600" baseline="30000" dirty="0">
                              <a:effectLst/>
                            </a:rPr>
                            <a:t>2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1.09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</a:rPr>
                            <a:t> mm</a:t>
                          </a:r>
                          <a:r>
                            <a:rPr lang="en-US" altLang="zh-TW" sz="1600" baseline="30000" dirty="0" smtClean="0">
                              <a:effectLst/>
                            </a:rPr>
                            <a:t>2</a:t>
                          </a:r>
                          <a:endParaRPr lang="zh-TW" altLang="zh-TW" sz="1600" dirty="0" smtClean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1.235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</a:rPr>
                            <a:t> mm</a:t>
                          </a:r>
                          <a:r>
                            <a:rPr lang="en-US" altLang="zh-TW" sz="1600" baseline="30000" dirty="0" smtClean="0">
                              <a:effectLst/>
                            </a:rPr>
                            <a:t>2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Antenna Type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Loop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</a:rPr>
                            <a:t>Monopole</a:t>
                          </a:r>
                          <a:endParaRPr lang="zh-TW" altLang="zh-TW" sz="1600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Downlink</a:t>
                          </a:r>
                          <a:r>
                            <a:rPr lang="en-US" sz="1600" baseline="0" dirty="0" smtClean="0">
                              <a:effectLst/>
                            </a:rPr>
                            <a:t>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GHz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71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45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Downlink Mode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PWM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Uplink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GHz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79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60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Uplink Mode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FSK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</a:rPr>
                            <a:t>OOK</a:t>
                          </a:r>
                          <a:endParaRPr lang="zh-TW" altLang="zh-TW" sz="1600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PWM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Power </a:t>
                          </a:r>
                          <a:r>
                            <a:rPr lang="en-US" sz="1600" b="1" dirty="0" smtClean="0">
                              <a:effectLst/>
                            </a:rPr>
                            <a:t>Scavenging - Rectifier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Number</a:t>
                          </a:r>
                          <a:r>
                            <a:rPr lang="en-US" altLang="zh-TW" sz="1600" baseline="0" dirty="0" smtClean="0">
                              <a:effectLst/>
                              <a:latin typeface="Times New Roman"/>
                              <a:ea typeface="Times New Roman"/>
                            </a:rPr>
                            <a:t> of stages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Operating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46−56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GHz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70−72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45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GHz</a:t>
                          </a: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Peak Efficiency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20.65%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</a:t>
                          </a:r>
                          <a:r>
                            <a:rPr lang="en-US" altLang="zh-TW" sz="1600" dirty="0" err="1" smtClean="0"/>
                            <a:t>dBm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8%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</a:t>
                          </a:r>
                          <a:r>
                            <a:rPr lang="en-US" altLang="zh-TW" sz="1600" dirty="0" err="1" smtClean="0">
                              <a:effectLst/>
                              <a:latin typeface="Times New Roman"/>
                              <a:ea typeface="Times New Roman"/>
                            </a:rPr>
                            <a:t>dBm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0.5%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 </a:t>
                          </a:r>
                          <a:r>
                            <a:rPr lang="en-US" altLang="zh-TW" sz="1600" dirty="0" err="1" smtClean="0">
                              <a:effectLst/>
                              <a:latin typeface="Times New Roman"/>
                              <a:ea typeface="Times New Roman"/>
                            </a:rPr>
                            <a:t>dBm</a:t>
                          </a: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Input Sensitivity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</a:t>
                          </a:r>
                          <a:r>
                            <a:rPr lang="en-US" altLang="zh-TW" sz="1600" dirty="0" err="1" smtClean="0"/>
                            <a:t>dBm</a:t>
                          </a:r>
                          <a:r>
                            <a:rPr lang="en-US" altLang="zh-TW" sz="1600" dirty="0" smtClean="0"/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</a:t>
                          </a:r>
                          <a:r>
                            <a:rPr lang="el-GR" altLang="zh-TW" sz="1600" dirty="0" smtClean="0"/>
                            <a:t>μ</a:t>
                          </a:r>
                          <a:r>
                            <a:rPr lang="en-US" altLang="zh-TW" sz="1600" dirty="0" smtClean="0"/>
                            <a:t>A,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V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</a:t>
                          </a:r>
                          <a:r>
                            <a:rPr lang="en-US" altLang="zh-TW" sz="1600" dirty="0" err="1" smtClean="0"/>
                            <a:t>dBm</a:t>
                          </a:r>
                          <a:r>
                            <a:rPr lang="en-US" altLang="zh-TW" sz="1600" dirty="0" smtClean="0"/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V</a:t>
                          </a:r>
                          <a:endParaRPr lang="zh-TW" altLang="en-US" sz="1600" dirty="0"/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zh-TW" sz="1600" baseline="0" dirty="0" smtClean="0">
                              <a:effectLst/>
                              <a:latin typeface="Times New Roman"/>
                              <a:ea typeface="Times New Roman"/>
                            </a:rPr>
                            <a:t> </a:t>
                          </a:r>
                          <a:r>
                            <a:rPr lang="en-US" altLang="zh-TW" sz="1600" baseline="0" dirty="0" err="1" smtClean="0">
                              <a:effectLst/>
                              <a:latin typeface="Times New Roman"/>
                              <a:ea typeface="Times New Roman"/>
                            </a:rPr>
                            <a:t>dBm</a:t>
                          </a:r>
                          <a:r>
                            <a:rPr lang="en-US" altLang="zh-TW" sz="1600" baseline="0" dirty="0" smtClean="0">
                              <a:effectLst/>
                              <a:latin typeface="Times New Roman"/>
                              <a:ea typeface="Times New Roman"/>
                            </a:rPr>
                            <a:t> @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baseline="0" dirty="0" smtClean="0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  <m:t>700 </m:t>
                              </m:r>
                            </m:oMath>
                          </a14:m>
                          <a:r>
                            <a:rPr lang="el-GR" altLang="zh-TW" sz="1600" dirty="0" smtClean="0"/>
                            <a:t>μ</a:t>
                          </a:r>
                          <a:r>
                            <a:rPr lang="en-US" altLang="zh-TW" sz="1600" dirty="0" smtClean="0"/>
                            <a:t>A,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oMath>
                          </a14:m>
                          <a:r>
                            <a:rPr lang="en-US" altLang="zh-TW" sz="1600" dirty="0" smtClean="0"/>
                            <a:t> V</a:t>
                          </a: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5289628"/>
                  </p:ext>
                </p:extLst>
              </p:nvPr>
            </p:nvGraphicFramePr>
            <p:xfrm>
              <a:off x="827584" y="1700808"/>
              <a:ext cx="7560840" cy="451713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00200"/>
                    <a:gridCol w="2088232"/>
                    <a:gridCol w="144016"/>
                    <a:gridCol w="1440160"/>
                    <a:gridCol w="141886"/>
                    <a:gridCol w="1946346"/>
                  </a:tblGrid>
                  <a:tr h="3474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zh-TW" sz="1600" dirty="0">
                            <a:effectLst/>
                            <a:latin typeface="Calibri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This Work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 smtClean="0">
                              <a:effectLst/>
                            </a:rPr>
                            <a:t>RFIC 2013 [1]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dirty="0" smtClean="0">
                              <a:effectLst/>
                            </a:rPr>
                            <a:t>JSSC 2010 [2]</a:t>
                          </a:r>
                          <a:endParaRPr lang="zh-TW" altLang="zh-TW" sz="1600" b="1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Technology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6589" t="-103509" r="-176385" b="-1121053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26148" t="-103509" r="-113781" b="-112105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88438" t="-103509" r="-625" b="-1121053"/>
                          </a:stretch>
                        </a:blipFill>
                      </a:tcPr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Die </a:t>
                          </a:r>
                          <a:r>
                            <a:rPr lang="en-US" sz="1600" dirty="0" smtClean="0">
                              <a:effectLst/>
                            </a:rPr>
                            <a:t>Area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6589" t="-203509" r="-176385" b="-1021053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26148" t="-203509" r="-113781" b="-102105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88438" t="-203509" r="-625" b="-1021053"/>
                          </a:stretch>
                        </a:blipFill>
                      </a:tcPr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Antenna Type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Loop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</a:rPr>
                            <a:t>Monopole</a:t>
                          </a:r>
                          <a:endParaRPr lang="zh-TW" altLang="zh-TW" sz="1600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Downlink</a:t>
                          </a:r>
                          <a:r>
                            <a:rPr lang="en-US" sz="1600" baseline="0" dirty="0" smtClean="0">
                              <a:effectLst/>
                            </a:rPr>
                            <a:t>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6589" t="-403509" r="-176385" b="-821053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26148" t="-403509" r="-113781" b="-82105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88438" t="-403509" r="-625" b="-821053"/>
                          </a:stretch>
                        </a:blipFill>
                      </a:tcPr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Downlink Mode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PWM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N/A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Uplink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6589" t="-593103" r="-176385" b="-608621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26148" t="-593103" r="-113781" b="-60862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88438" t="-593103" r="-625" b="-608621"/>
                          </a:stretch>
                        </a:blipFill>
                      </a:tcPr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Uplink Mode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FSK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</a:rPr>
                            <a:t>OOK</a:t>
                          </a:r>
                          <a:endParaRPr lang="zh-TW" altLang="zh-TW" sz="1600" dirty="0">
                            <a:effectLst/>
                            <a:latin typeface="+mn-lt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PWM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Power </a:t>
                          </a:r>
                          <a:r>
                            <a:rPr lang="en-US" sz="1600" b="1" dirty="0" smtClean="0">
                              <a:effectLst/>
                            </a:rPr>
                            <a:t>Scavenging - Rectifier</a:t>
                          </a:r>
                          <a:endParaRPr lang="zh-TW" sz="1600" b="1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Number</a:t>
                          </a:r>
                          <a:r>
                            <a:rPr lang="en-US" altLang="zh-TW" sz="1600" baseline="0" dirty="0" smtClean="0">
                              <a:effectLst/>
                              <a:latin typeface="Times New Roman"/>
                              <a:ea typeface="Times New Roman"/>
                            </a:rPr>
                            <a:t> of stages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1148" t="-905263" r="-159016" b="-3192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79747" t="-905263" r="-145570" b="-31929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62391" t="-905263" r="-583" b="-3192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Operating Frequency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1148" t="-1005263" r="-159016" b="-2192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79747" t="-1005263" r="-145570" b="-21929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62391" t="-1005263" r="-583" b="-2192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Peak Efficiency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1148" t="-1105263" r="-159016" b="-1192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79747" t="-1105263" r="-145570" b="-11929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62391" t="-1105263" r="-583" b="-1192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  <a:tr h="34747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Input Sensitivity</a:t>
                          </a:r>
                          <a:endParaRPr lang="zh-TW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81148" t="-1205263" r="-159016" b="-192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79747" t="-1205263" r="-145570" b="-1929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7780" marR="17780" marT="0" marB="0" anchor="ctr">
                        <a:blipFill rotWithShape="0">
                          <a:blip r:embed="rId3"/>
                          <a:stretch>
                            <a:fillRect l="-262391" t="-1205263" r="-583" b="-192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endParaRPr lang="en-US" altLang="zh-TW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17780" marR="17780" marT="0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51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Conclusion and Future Works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IGR technique is accepted by TMTT 2014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Title: “A Millimeter-Wave In-Phase Gate-Boosting Rectifier”</a:t>
            </a:r>
          </a:p>
          <a:p>
            <a:r>
              <a:rPr lang="en-US" altLang="zh-TW" sz="2400" b="1" dirty="0" smtClean="0"/>
              <a:t>Future works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Antenna design</a:t>
            </a:r>
          </a:p>
          <a:p>
            <a:pPr lvl="2"/>
            <a:r>
              <a:rPr lang="en-US" altLang="zh-TW" sz="1800" dirty="0" smtClean="0"/>
              <a:t>On-chip or off-chip?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Reduce tag power consumption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Further improve IGR</a:t>
            </a:r>
          </a:p>
          <a:p>
            <a:pPr lvl="2"/>
            <a:r>
              <a:rPr lang="en-US" altLang="zh-TW" sz="1800" dirty="0" smtClean="0"/>
              <a:t>Increase number of stages</a:t>
            </a:r>
          </a:p>
          <a:p>
            <a:pPr lvl="2"/>
            <a:r>
              <a:rPr lang="en-US" altLang="zh-TW" sz="1800" dirty="0" smtClean="0"/>
              <a:t>Increase input impedance of IPVM</a:t>
            </a:r>
          </a:p>
          <a:p>
            <a:pPr lvl="2"/>
            <a:r>
              <a:rPr lang="en-US" altLang="zh-TW" sz="1800" dirty="0" smtClean="0"/>
              <a:t>Reduce ITC power consumption using gate-leakage or sub-threshold methods</a:t>
            </a:r>
          </a:p>
        </p:txBody>
      </p:sp>
    </p:spTree>
    <p:extLst>
      <p:ext uri="{BB962C8B-B14F-4D97-AF65-F5344CB8AC3E}">
        <p14:creationId xmlns:p14="http://schemas.microsoft.com/office/powerpoint/2010/main" val="10415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Reference</a:t>
            </a:r>
            <a:endParaRPr lang="en-US" altLang="zh-TW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pPr algn="just"/>
            <a:r>
              <a:rPr lang="en-US" altLang="zh-TW" sz="1800" dirty="0" smtClean="0"/>
              <a:t>[1] </a:t>
            </a:r>
            <a:r>
              <a:rPr lang="en-US" altLang="zh-TW" sz="1800" dirty="0"/>
              <a:t>H. Gao, M. Matters-</a:t>
            </a:r>
            <a:r>
              <a:rPr lang="en-US" altLang="zh-TW" sz="1800" dirty="0" err="1"/>
              <a:t>Kammerer</a:t>
            </a:r>
            <a:r>
              <a:rPr lang="en-US" altLang="zh-TW" sz="1800" dirty="0"/>
              <a:t>, P. </a:t>
            </a:r>
            <a:r>
              <a:rPr lang="en-US" altLang="zh-TW" sz="1800" dirty="0" err="1"/>
              <a:t>Harpe</a:t>
            </a:r>
            <a:r>
              <a:rPr lang="en-US" altLang="zh-TW" sz="1800" dirty="0"/>
              <a:t>, D. Milosevic, U. </a:t>
            </a:r>
            <a:r>
              <a:rPr lang="en-US" altLang="zh-TW" sz="1800" dirty="0" err="1"/>
              <a:t>Johannsen</a:t>
            </a:r>
            <a:r>
              <a:rPr lang="en-US" altLang="zh-TW" sz="1800" dirty="0"/>
              <a:t>, A. van </a:t>
            </a:r>
            <a:r>
              <a:rPr lang="en-US" altLang="zh-TW" sz="1800" dirty="0" err="1" smtClean="0"/>
              <a:t>Roer-mund</a:t>
            </a:r>
            <a:r>
              <a:rPr lang="en-US" altLang="zh-TW" sz="1800" dirty="0"/>
              <a:t>, and P. </a:t>
            </a:r>
            <a:r>
              <a:rPr lang="en-US" altLang="zh-TW" sz="1800" dirty="0" err="1"/>
              <a:t>Baltus</a:t>
            </a:r>
            <a:r>
              <a:rPr lang="en-US" altLang="zh-TW" sz="1800" dirty="0"/>
              <a:t>, "</a:t>
            </a:r>
            <a:r>
              <a:rPr lang="en-US" altLang="zh-TW" sz="1800" dirty="0" smtClean="0"/>
              <a:t>A </a:t>
            </a:r>
            <a:r>
              <a:rPr lang="en-US" altLang="zh-TW" sz="1800" dirty="0"/>
              <a:t>71 GHz RF energy harvesting tag with 8% </a:t>
            </a:r>
            <a:r>
              <a:rPr lang="en-US" altLang="zh-TW" sz="1800" dirty="0" smtClean="0"/>
              <a:t>efficiency for wireless </a:t>
            </a:r>
            <a:r>
              <a:rPr lang="en-US" altLang="zh-TW" sz="1800" dirty="0"/>
              <a:t>temperature sensors in 65nm CMOS," </a:t>
            </a:r>
            <a:r>
              <a:rPr lang="en-US" altLang="zh-TW" sz="1800" i="1" dirty="0"/>
              <a:t>in Proc. IEEE Radio Frequency </a:t>
            </a:r>
            <a:r>
              <a:rPr lang="en-US" altLang="zh-TW" sz="1800" i="1" dirty="0" err="1" smtClean="0"/>
              <a:t>Integr</a:t>
            </a:r>
            <a:r>
              <a:rPr lang="en-US" altLang="zh-TW" sz="1800" i="1" dirty="0" smtClean="0"/>
              <a:t>. </a:t>
            </a:r>
            <a:r>
              <a:rPr lang="fr-FR" altLang="zh-TW" sz="1800" i="1" dirty="0" smtClean="0"/>
              <a:t>Circuits </a:t>
            </a:r>
            <a:r>
              <a:rPr lang="fr-FR" altLang="zh-TW" sz="1800" i="1" dirty="0" err="1"/>
              <a:t>Symp</a:t>
            </a:r>
            <a:r>
              <a:rPr lang="fr-FR" altLang="zh-TW" sz="1800" i="1" dirty="0"/>
              <a:t>.,</a:t>
            </a:r>
            <a:r>
              <a:rPr lang="fr-FR" altLang="zh-TW" sz="1800" dirty="0"/>
              <a:t> Jun. 2013, pp. 403-406</a:t>
            </a:r>
            <a:r>
              <a:rPr lang="fr-FR" altLang="zh-TW" sz="1800" dirty="0" smtClean="0"/>
              <a:t>.</a:t>
            </a:r>
          </a:p>
          <a:p>
            <a:pPr algn="just"/>
            <a:r>
              <a:rPr lang="fr-FR" altLang="zh-TW" sz="1800" dirty="0" smtClean="0"/>
              <a:t>[2] </a:t>
            </a:r>
            <a:r>
              <a:rPr lang="en-US" altLang="zh-TW" sz="1800" dirty="0"/>
              <a:t>S. </a:t>
            </a:r>
            <a:r>
              <a:rPr lang="en-US" altLang="zh-TW" sz="1800" dirty="0" err="1"/>
              <a:t>Pellerano</a:t>
            </a:r>
            <a:r>
              <a:rPr lang="en-US" altLang="zh-TW" sz="1800" dirty="0"/>
              <a:t>, J. Alvarado, and Y. </a:t>
            </a:r>
            <a:r>
              <a:rPr lang="en-US" altLang="zh-TW" sz="1800" dirty="0" err="1"/>
              <a:t>Palaskas</a:t>
            </a:r>
            <a:r>
              <a:rPr lang="en-US" altLang="zh-TW" sz="1800" dirty="0"/>
              <a:t>, "</a:t>
            </a:r>
            <a:r>
              <a:rPr lang="en-US" altLang="zh-TW" sz="1800" dirty="0" smtClean="0"/>
              <a:t>A </a:t>
            </a:r>
            <a:r>
              <a:rPr lang="en-US" altLang="zh-TW" sz="1800" dirty="0"/>
              <a:t>mm-wave power-harvesting RFID tag </a:t>
            </a:r>
            <a:r>
              <a:rPr lang="en-US" altLang="zh-TW" sz="1800" dirty="0" smtClean="0"/>
              <a:t>in 90 </a:t>
            </a:r>
            <a:r>
              <a:rPr lang="en-US" altLang="zh-TW" sz="1800" dirty="0"/>
              <a:t>nm CMOS," </a:t>
            </a:r>
            <a:r>
              <a:rPr lang="en-US" altLang="zh-TW" sz="1800" i="1" dirty="0"/>
              <a:t>IEEE J. Solid-State Circuits,</a:t>
            </a:r>
            <a:r>
              <a:rPr lang="en-US" altLang="zh-TW" sz="1800" dirty="0"/>
              <a:t> vol. 45, no. 8, pp. 1627-1637, Aug. 2010.</a:t>
            </a:r>
            <a:endParaRPr lang="en-US" altLang="zh-TW" sz="1800" dirty="0" smtClean="0"/>
          </a:p>
        </p:txBody>
      </p:sp>
    </p:spTree>
    <p:extLst>
      <p:ext uri="{BB962C8B-B14F-4D97-AF65-F5344CB8AC3E}">
        <p14:creationId xmlns:p14="http://schemas.microsoft.com/office/powerpoint/2010/main" val="7417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296144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b="1" dirty="0" smtClean="0"/>
              <a:t>Thank </a:t>
            </a:r>
            <a:r>
              <a:rPr lang="en-US" altLang="zh-TW" sz="7200" b="1" dirty="0"/>
              <a:t>y</a:t>
            </a:r>
            <a:r>
              <a:rPr lang="en-US" altLang="zh-TW" sz="7200" b="1" dirty="0" smtClean="0"/>
              <a:t>ou </a:t>
            </a:r>
            <a:r>
              <a:rPr lang="en-US" altLang="zh-TW" sz="7200" b="1" dirty="0" smtClean="0">
                <a:sym typeface="Wingdings" pitchFamily="2" charset="2"/>
              </a:rPr>
              <a:t></a:t>
            </a:r>
            <a:endParaRPr lang="zh-TW" altLang="en-US" sz="7200" b="1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6E9CC95-A9C3-4672-B983-E3FE47805545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60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RFID tag size is determined by the antenna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How to reduce the size?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Use higher operating frequency to shrink the antenna dimensions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1 mm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2</a:t>
            </a:r>
            <a:r>
              <a:rPr lang="en-US" altLang="zh-TW" sz="2100" dirty="0" smtClean="0">
                <a:solidFill>
                  <a:schemeClr val="tx1"/>
                </a:solidFill>
              </a:rPr>
              <a:t> is the target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Why should the size be minimized?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Increase the variety of RFID applications</a:t>
            </a:r>
            <a:endParaRPr lang="en-US" altLang="zh-TW" sz="210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9" y="3789040"/>
            <a:ext cx="7524979" cy="21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+mn-lt"/>
              </a:rPr>
              <a:t>Introduction</a:t>
            </a:r>
            <a:endParaRPr lang="zh-TW" alt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Specification of the proposed RFID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Antenna is shrunk by using 60 GHz downlink and 24 GHz uplink frequencies with one on-chip loop antenna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1 mm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2</a:t>
            </a:r>
            <a:r>
              <a:rPr lang="en-US" altLang="zh-TW" sz="2100" dirty="0" smtClean="0">
                <a:solidFill>
                  <a:schemeClr val="tx1"/>
                </a:solidFill>
              </a:rPr>
              <a:t> tag size is achieved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859681"/>
              </p:ext>
            </p:extLst>
          </p:nvPr>
        </p:nvGraphicFramePr>
        <p:xfrm>
          <a:off x="827584" y="2996952"/>
          <a:ext cx="5328592" cy="3013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9096"/>
                <a:gridCol w="2759496"/>
              </a:tblGrid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1" dirty="0" smtClean="0">
                          <a:latin typeface="+mn-lt"/>
                        </a:rPr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1" dirty="0" smtClean="0">
                          <a:latin typeface="+mn-lt"/>
                        </a:rPr>
                        <a:t>Specification</a:t>
                      </a:r>
                      <a:endParaRPr lang="zh-TW" altLang="en-US" b="1" baseline="-25000" dirty="0">
                        <a:latin typeface="+mn-lt"/>
                      </a:endParaRPr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Downlink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60</a:t>
                      </a:r>
                      <a:r>
                        <a:rPr lang="en-US" altLang="zh-TW" baseline="0" dirty="0" smtClean="0"/>
                        <a:t> GHz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Downlink</a:t>
                      </a:r>
                      <a:r>
                        <a:rPr lang="en-US" altLang="zh-TW" b="0" baseline="0" dirty="0" smtClean="0">
                          <a:latin typeface="+mn-lt"/>
                        </a:rPr>
                        <a:t> Mode</a:t>
                      </a:r>
                      <a:endParaRPr lang="en-US" altLang="zh-TW" b="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PWM Modulation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Uplink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24 GHz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Uplink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FSK Modulation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Data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+mn-lt"/>
                        </a:rPr>
                        <a:t>200 Mbps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Supply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+mn-lt"/>
                        </a:rPr>
                        <a:t>0.6 – 1.2V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 anchor="ctr"/>
                </a:tc>
              </a:tr>
              <a:tr h="37673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latin typeface="+mn-lt"/>
                        </a:rPr>
                        <a:t>Tag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+mn-lt"/>
                        </a:rPr>
                        <a:t>1 mm by 1 mm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41" y="2229792"/>
            <a:ext cx="2296415" cy="40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4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7786120" y="6356350"/>
            <a:ext cx="1034352" cy="365760"/>
          </a:xfrm>
        </p:spPr>
        <p:txBody>
          <a:bodyPr/>
          <a:lstStyle/>
          <a:p>
            <a:fld id="{68A4679D-EDAA-4282-A172-ECD9BED52F6E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9176" y="2636912"/>
            <a:ext cx="814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A Millimeter-Wave RFID Tag IC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9521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1162"/>
            <a:ext cx="6624736" cy="46723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6365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n-lt"/>
              </a:rPr>
              <a:t>A Millimeter-Wave RFID Tag IC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FAF189A-28CB-460F-8F8D-F616E1A3BD01}" type="datetime1">
              <a:rPr lang="zh-TW" altLang="en-US" smtClean="0"/>
              <a:t>2014/9/17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3144" y="6356350"/>
            <a:ext cx="3505200" cy="365760"/>
          </a:xfrm>
        </p:spPr>
        <p:txBody>
          <a:bodyPr/>
          <a:lstStyle/>
          <a:p>
            <a:r>
              <a:rPr lang="en-US" altLang="zh-TW" dirty="0" smtClean="0"/>
              <a:t>I-No Liao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Tag operating flow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1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st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phase: Scavenge energy from surroundings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2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nd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phase: Receive PWM signal –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Downlink</a:t>
            </a:r>
            <a:r>
              <a:rPr lang="en-US" altLang="zh-TW" sz="2100" dirty="0" smtClean="0">
                <a:solidFill>
                  <a:schemeClr val="tx1"/>
                </a:solidFill>
              </a:rPr>
              <a:t> mode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3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rd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phase: Scavenge energy from surroundings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4</a:t>
            </a:r>
            <a:r>
              <a:rPr lang="en-US" altLang="zh-TW" sz="2100" baseline="30000" dirty="0" smtClean="0">
                <a:solidFill>
                  <a:schemeClr val="tx1"/>
                </a:solidFill>
              </a:rPr>
              <a:t>th</a:t>
            </a:r>
            <a:r>
              <a:rPr lang="en-US" altLang="zh-TW" sz="2100" dirty="0" smtClean="0">
                <a:solidFill>
                  <a:schemeClr val="tx1"/>
                </a:solidFill>
              </a:rPr>
              <a:t> working Phase: Transmit FSK signal – </a:t>
            </a:r>
            <a:r>
              <a:rPr lang="en-US" altLang="zh-TW" sz="2100" i="1" dirty="0" smtClean="0">
                <a:solidFill>
                  <a:schemeClr val="tx1"/>
                </a:solidFill>
              </a:rPr>
              <a:t>Uplink</a:t>
            </a:r>
            <a:r>
              <a:rPr lang="en-US" altLang="zh-TW" sz="2100" dirty="0" smtClean="0">
                <a:solidFill>
                  <a:schemeClr val="tx1"/>
                </a:solidFill>
              </a:rPr>
              <a:t> mode</a:t>
            </a:r>
          </a:p>
          <a:p>
            <a:r>
              <a:rPr lang="en-US" altLang="zh-TW" sz="2400" b="1" dirty="0" smtClean="0"/>
              <a:t>The most critical design is the </a:t>
            </a:r>
            <a:r>
              <a:rPr lang="en-US" altLang="zh-TW" sz="2400" b="1" i="1" dirty="0" smtClean="0"/>
              <a:t>rectifier</a:t>
            </a:r>
            <a:r>
              <a:rPr lang="en-US" altLang="zh-TW" sz="2400" b="1" dirty="0" smtClean="0"/>
              <a:t> in this tag</a:t>
            </a:r>
          </a:p>
          <a:p>
            <a:pPr lvl="1"/>
            <a:r>
              <a:rPr lang="en-US" altLang="zh-TW" sz="2100" dirty="0" smtClean="0">
                <a:solidFill>
                  <a:schemeClr val="tx1"/>
                </a:solidFill>
              </a:rPr>
              <a:t>Increase the tag sensitivity to RF energy in the environment is the design target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87" y="4489175"/>
            <a:ext cx="4929914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Times New Roman">
      <a:majorFont>
        <a:latin typeface="Bookman Old Style"/>
        <a:ea typeface="標楷體"/>
        <a:cs typeface=""/>
      </a:majorFont>
      <a:minorFont>
        <a:latin typeface="Times New Roman"/>
        <a:ea typeface="新細明體"/>
        <a:cs typeface="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21105</TotalTime>
  <Words>1718</Words>
  <Application>Microsoft Office PowerPoint</Application>
  <PresentationFormat>如螢幕大小 (4:3)</PresentationFormat>
  <Paragraphs>453</Paragraphs>
  <Slides>45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4" baseType="lpstr">
      <vt:lpstr>新細明體</vt:lpstr>
      <vt:lpstr>標楷體</vt:lpstr>
      <vt:lpstr>Bookman Old Style</vt:lpstr>
      <vt:lpstr>Calibri</vt:lpstr>
      <vt:lpstr>Cambria Math</vt:lpstr>
      <vt:lpstr>Times New Roman</vt:lpstr>
      <vt:lpstr>Wingdings</vt:lpstr>
      <vt:lpstr>Wingdings 3</vt:lpstr>
      <vt:lpstr>原創</vt:lpstr>
      <vt:lpstr>PowerPoint 簡報</vt:lpstr>
      <vt:lpstr>Outline</vt:lpstr>
      <vt:lpstr>PowerPoint 簡報</vt:lpstr>
      <vt:lpstr>Introduction</vt:lpstr>
      <vt:lpstr>Introduction</vt:lpstr>
      <vt:lpstr>Introduction</vt:lpstr>
      <vt:lpstr>PowerPoint 簡報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A Millimeter-Wave RFID Tag IC</vt:lpstr>
      <vt:lpstr>PowerPoint 簡報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A Millimeter-Wave IGR</vt:lpstr>
      <vt:lpstr>PowerPoint 簡報</vt:lpstr>
      <vt:lpstr>Conclusion and Future Works</vt:lpstr>
      <vt:lpstr>Conclusion and Future Works</vt:lpstr>
      <vt:lpstr>Reference</vt:lpstr>
      <vt:lpstr>Thank you 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High Speed Charging System used in RFID</dc:title>
  <dc:creator>I-No Liao</dc:creator>
  <cp:lastModifiedBy>INo Liao</cp:lastModifiedBy>
  <cp:revision>651</cp:revision>
  <dcterms:modified xsi:type="dcterms:W3CDTF">2014-09-17T06:02:32Z</dcterms:modified>
</cp:coreProperties>
</file>